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95" r:id="rId4"/>
    <p:sldId id="292" r:id="rId5"/>
    <p:sldId id="278" r:id="rId6"/>
    <p:sldId id="279" r:id="rId7"/>
    <p:sldId id="293" r:id="rId8"/>
    <p:sldId id="29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25969" autoAdjust="0"/>
  </p:normalViewPr>
  <p:slideViewPr>
    <p:cSldViewPr snapToGrid="0">
      <p:cViewPr varScale="1">
        <p:scale>
          <a:sx n="114" d="100"/>
          <a:sy n="114" d="100"/>
        </p:scale>
        <p:origin x="1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99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32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34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2438" eaLnBrk="0" hangingPunct="0"/>
            <a:endParaRPr lang="en-US" dirty="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0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37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99E726-533D-46A0-A15E-738B5E9C016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66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7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5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14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81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D09E9-03EF-4DAC-88B1-1E2B17D8CA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14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2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82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D801-4E1F-413D-A528-45D31FF571D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8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0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Title and Content (ab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3040"/>
            <a:ext cx="1146048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2683" y="239184"/>
            <a:ext cx="53644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137EE-FA37-46F0-8B33-DBE13CF2D59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0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7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1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770-B6D2-4DB9-8A63-0D03B40FC54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8E59-5467-4125-BF55-E0B497F136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2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s://youtu.be/ZF0J_Q0AK0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221480"/>
            <a:ext cx="3799840" cy="120396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Vincent MARTINAUD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Legal Manager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IBM France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178" name="Group 53"/>
          <p:cNvGrpSpPr/>
          <p:nvPr/>
        </p:nvGrpSpPr>
        <p:grpSpPr>
          <a:xfrm>
            <a:off x="10062060" y="6245312"/>
            <a:ext cx="473839" cy="192025"/>
            <a:chOff x="0" y="0"/>
            <a:chExt cx="473837" cy="192023"/>
          </a:xfrm>
        </p:grpSpPr>
        <p:sp>
          <p:nvSpPr>
            <p:cNvPr id="179" name="Shape 13"/>
            <p:cNvSpPr/>
            <p:nvPr/>
          </p:nvSpPr>
          <p:spPr>
            <a:xfrm>
              <a:off x="294540" y="51186"/>
              <a:ext cx="68345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244" y="0"/>
                  </a:lnTo>
                  <a:lnTo>
                    <a:pt x="20561" y="5339"/>
                  </a:lnTo>
                  <a:lnTo>
                    <a:pt x="20832" y="9708"/>
                  </a:lnTo>
                  <a:lnTo>
                    <a:pt x="21058" y="13591"/>
                  </a:lnTo>
                  <a:lnTo>
                    <a:pt x="21374" y="1747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0" name="Shape 14"/>
            <p:cNvSpPr/>
            <p:nvPr/>
          </p:nvSpPr>
          <p:spPr>
            <a:xfrm>
              <a:off x="379898" y="51187"/>
              <a:ext cx="68346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1" name="Shape 15"/>
            <p:cNvSpPr/>
            <p:nvPr/>
          </p:nvSpPr>
          <p:spPr>
            <a:xfrm>
              <a:off x="333001" y="76780"/>
              <a:ext cx="38463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91" y="0"/>
                  </a:lnTo>
                  <a:lnTo>
                    <a:pt x="19432" y="1942"/>
                  </a:lnTo>
                  <a:lnTo>
                    <a:pt x="19673" y="4611"/>
                  </a:lnTo>
                  <a:lnTo>
                    <a:pt x="19994" y="7524"/>
                  </a:lnTo>
                  <a:lnTo>
                    <a:pt x="20396" y="10921"/>
                  </a:lnTo>
                  <a:lnTo>
                    <a:pt x="20717" y="14076"/>
                  </a:lnTo>
                  <a:lnTo>
                    <a:pt x="21038" y="16989"/>
                  </a:lnTo>
                  <a:lnTo>
                    <a:pt x="21359" y="19416"/>
                  </a:lnTo>
                  <a:lnTo>
                    <a:pt x="21520" y="21115"/>
                  </a:lnTo>
                  <a:lnTo>
                    <a:pt x="21600" y="21600"/>
                  </a:lnTo>
                  <a:lnTo>
                    <a:pt x="2409" y="21600"/>
                  </a:lnTo>
                  <a:lnTo>
                    <a:pt x="2168" y="19901"/>
                  </a:lnTo>
                  <a:lnTo>
                    <a:pt x="1847" y="17231"/>
                  </a:lnTo>
                  <a:lnTo>
                    <a:pt x="1526" y="14319"/>
                  </a:lnTo>
                  <a:lnTo>
                    <a:pt x="1204" y="10921"/>
                  </a:lnTo>
                  <a:lnTo>
                    <a:pt x="803" y="7766"/>
                  </a:lnTo>
                  <a:lnTo>
                    <a:pt x="482" y="4854"/>
                  </a:lnTo>
                  <a:lnTo>
                    <a:pt x="241" y="2427"/>
                  </a:lnTo>
                  <a:lnTo>
                    <a:pt x="0" y="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2" name="Shape 16"/>
            <p:cNvSpPr/>
            <p:nvPr/>
          </p:nvSpPr>
          <p:spPr>
            <a:xfrm>
              <a:off x="371462" y="76780"/>
              <a:ext cx="38320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37" y="0"/>
                  </a:moveTo>
                  <a:lnTo>
                    <a:pt x="21600" y="0"/>
                  </a:lnTo>
                  <a:lnTo>
                    <a:pt x="19182" y="21600"/>
                  </a:lnTo>
                  <a:lnTo>
                    <a:pt x="0" y="21600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3" name="Shape 17"/>
            <p:cNvSpPr/>
            <p:nvPr/>
          </p:nvSpPr>
          <p:spPr>
            <a:xfrm>
              <a:off x="341580" y="102374"/>
              <a:ext cx="59766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050" y="21600"/>
                  </a:lnTo>
                  <a:lnTo>
                    <a:pt x="1550" y="21600"/>
                  </a:lnTo>
                  <a:lnTo>
                    <a:pt x="1137" y="16320"/>
                  </a:lnTo>
                  <a:lnTo>
                    <a:pt x="827" y="12000"/>
                  </a:lnTo>
                  <a:lnTo>
                    <a:pt x="31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4" name="Shape 18"/>
            <p:cNvSpPr/>
            <p:nvPr/>
          </p:nvSpPr>
          <p:spPr>
            <a:xfrm>
              <a:off x="294539" y="128111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5" name="Shape 19"/>
            <p:cNvSpPr/>
            <p:nvPr/>
          </p:nvSpPr>
          <p:spPr>
            <a:xfrm>
              <a:off x="409781" y="128111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6" name="Shape 20"/>
            <p:cNvSpPr/>
            <p:nvPr/>
          </p:nvSpPr>
          <p:spPr>
            <a:xfrm>
              <a:off x="294539" y="102374"/>
              <a:ext cx="38462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7" name="Shape 21"/>
            <p:cNvSpPr/>
            <p:nvPr/>
          </p:nvSpPr>
          <p:spPr>
            <a:xfrm>
              <a:off x="409781" y="102374"/>
              <a:ext cx="38462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8" name="Shape 22"/>
            <p:cNvSpPr/>
            <p:nvPr/>
          </p:nvSpPr>
          <p:spPr>
            <a:xfrm>
              <a:off x="294539" y="76780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89" name="Shape 23"/>
            <p:cNvSpPr/>
            <p:nvPr/>
          </p:nvSpPr>
          <p:spPr>
            <a:xfrm>
              <a:off x="409781" y="76780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0" name="Shape 24"/>
            <p:cNvSpPr/>
            <p:nvPr/>
          </p:nvSpPr>
          <p:spPr>
            <a:xfrm>
              <a:off x="268946" y="153704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1" name="Shape 25"/>
            <p:cNvSpPr/>
            <p:nvPr/>
          </p:nvSpPr>
          <p:spPr>
            <a:xfrm>
              <a:off x="268946" y="179298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2" name="Shape 26"/>
            <p:cNvSpPr/>
            <p:nvPr/>
          </p:nvSpPr>
          <p:spPr>
            <a:xfrm>
              <a:off x="128110" y="128111"/>
              <a:ext cx="38463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3" name="Shape 27"/>
            <p:cNvSpPr/>
            <p:nvPr/>
          </p:nvSpPr>
          <p:spPr>
            <a:xfrm>
              <a:off x="128110" y="51187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4" name="Shape 28"/>
            <p:cNvSpPr/>
            <p:nvPr/>
          </p:nvSpPr>
          <p:spPr>
            <a:xfrm>
              <a:off x="25593" y="128111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5" name="Shape 29"/>
            <p:cNvSpPr/>
            <p:nvPr/>
          </p:nvSpPr>
          <p:spPr>
            <a:xfrm>
              <a:off x="25593" y="102374"/>
              <a:ext cx="38462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6" name="Shape 30"/>
            <p:cNvSpPr/>
            <p:nvPr/>
          </p:nvSpPr>
          <p:spPr>
            <a:xfrm>
              <a:off x="25593" y="76780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7" name="Shape 31"/>
            <p:cNvSpPr/>
            <p:nvPr/>
          </p:nvSpPr>
          <p:spPr>
            <a:xfrm>
              <a:off x="25593" y="51187"/>
              <a:ext cx="38462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8" name="Shape 32"/>
            <p:cNvSpPr/>
            <p:nvPr/>
          </p:nvSpPr>
          <p:spPr>
            <a:xfrm>
              <a:off x="-1" y="153704"/>
              <a:ext cx="89649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199" name="Shape 33"/>
            <p:cNvSpPr/>
            <p:nvPr/>
          </p:nvSpPr>
          <p:spPr>
            <a:xfrm>
              <a:off x="-1" y="179298"/>
              <a:ext cx="89649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0" name="Shape 34"/>
            <p:cNvSpPr/>
            <p:nvPr/>
          </p:nvSpPr>
          <p:spPr>
            <a:xfrm>
              <a:off x="-1" y="0"/>
              <a:ext cx="89649" cy="12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1" name="Shape 35"/>
            <p:cNvSpPr/>
            <p:nvPr/>
          </p:nvSpPr>
          <p:spPr>
            <a:xfrm>
              <a:off x="-1" y="25593"/>
              <a:ext cx="89649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2" name="Shape 36"/>
            <p:cNvSpPr/>
            <p:nvPr/>
          </p:nvSpPr>
          <p:spPr>
            <a:xfrm>
              <a:off x="268946" y="0"/>
              <a:ext cx="76924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96" y="0"/>
                  </a:lnTo>
                  <a:lnTo>
                    <a:pt x="20636" y="4080"/>
                  </a:lnTo>
                  <a:lnTo>
                    <a:pt x="21038" y="11760"/>
                  </a:lnTo>
                  <a:lnTo>
                    <a:pt x="21279" y="1632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3" name="Shape 37"/>
            <p:cNvSpPr/>
            <p:nvPr/>
          </p:nvSpPr>
          <p:spPr>
            <a:xfrm>
              <a:off x="268946" y="25593"/>
              <a:ext cx="85360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515" y="0"/>
                  </a:lnTo>
                  <a:lnTo>
                    <a:pt x="20732" y="4126"/>
                  </a:lnTo>
                  <a:lnTo>
                    <a:pt x="20876" y="7038"/>
                  </a:lnTo>
                  <a:lnTo>
                    <a:pt x="21021" y="9708"/>
                  </a:lnTo>
                  <a:lnTo>
                    <a:pt x="21238" y="14562"/>
                  </a:lnTo>
                  <a:lnTo>
                    <a:pt x="21419" y="1771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4" name="Shape 38"/>
            <p:cNvSpPr/>
            <p:nvPr/>
          </p:nvSpPr>
          <p:spPr>
            <a:xfrm>
              <a:off x="397056" y="0"/>
              <a:ext cx="76782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7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5" name="Shape 39"/>
            <p:cNvSpPr/>
            <p:nvPr/>
          </p:nvSpPr>
          <p:spPr>
            <a:xfrm>
              <a:off x="388620" y="25593"/>
              <a:ext cx="85217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6" name="Shape 40"/>
            <p:cNvSpPr/>
            <p:nvPr/>
          </p:nvSpPr>
          <p:spPr>
            <a:xfrm>
              <a:off x="409781" y="153704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7" name="Shape 41"/>
            <p:cNvSpPr/>
            <p:nvPr/>
          </p:nvSpPr>
          <p:spPr>
            <a:xfrm>
              <a:off x="409781" y="179298"/>
              <a:ext cx="64056" cy="12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8" name="Shape 42"/>
            <p:cNvSpPr/>
            <p:nvPr/>
          </p:nvSpPr>
          <p:spPr>
            <a:xfrm>
              <a:off x="365041" y="179298"/>
              <a:ext cx="12701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0983" y="21600"/>
                  </a:lnTo>
                  <a:lnTo>
                    <a:pt x="9885" y="19416"/>
                  </a:lnTo>
                  <a:lnTo>
                    <a:pt x="8420" y="16989"/>
                  </a:lnTo>
                  <a:lnTo>
                    <a:pt x="6956" y="14076"/>
                  </a:lnTo>
                  <a:lnTo>
                    <a:pt x="5492" y="10679"/>
                  </a:lnTo>
                  <a:lnTo>
                    <a:pt x="3661" y="7524"/>
                  </a:lnTo>
                  <a:lnTo>
                    <a:pt x="2197" y="4369"/>
                  </a:lnTo>
                  <a:lnTo>
                    <a:pt x="1098" y="1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09" name="Shape 43"/>
            <p:cNvSpPr/>
            <p:nvPr/>
          </p:nvSpPr>
          <p:spPr>
            <a:xfrm>
              <a:off x="358594" y="153704"/>
              <a:ext cx="25595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980" y="21600"/>
                  </a:lnTo>
                  <a:lnTo>
                    <a:pt x="3620" y="21600"/>
                  </a:lnTo>
                  <a:lnTo>
                    <a:pt x="3017" y="17474"/>
                  </a:lnTo>
                  <a:lnTo>
                    <a:pt x="2172" y="13591"/>
                  </a:lnTo>
                  <a:lnTo>
                    <a:pt x="1569" y="9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0" name="Shape 44"/>
            <p:cNvSpPr/>
            <p:nvPr/>
          </p:nvSpPr>
          <p:spPr>
            <a:xfrm>
              <a:off x="350015" y="128111"/>
              <a:ext cx="42753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505" y="21600"/>
                  </a:lnTo>
                  <a:lnTo>
                    <a:pt x="2167" y="21600"/>
                  </a:lnTo>
                  <a:lnTo>
                    <a:pt x="1806" y="17474"/>
                  </a:lnTo>
                  <a:lnTo>
                    <a:pt x="1445" y="14319"/>
                  </a:lnTo>
                  <a:lnTo>
                    <a:pt x="1011" y="9465"/>
                  </a:lnTo>
                  <a:lnTo>
                    <a:pt x="722" y="7038"/>
                  </a:lnTo>
                  <a:lnTo>
                    <a:pt x="433" y="3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1" name="Shape 45"/>
            <p:cNvSpPr/>
            <p:nvPr/>
          </p:nvSpPr>
          <p:spPr>
            <a:xfrm>
              <a:off x="128110" y="102374"/>
              <a:ext cx="121105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38" y="0"/>
                  </a:lnTo>
                  <a:lnTo>
                    <a:pt x="20452" y="6480"/>
                  </a:lnTo>
                  <a:lnTo>
                    <a:pt x="21064" y="1368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2" name="Shape 46"/>
            <p:cNvSpPr/>
            <p:nvPr/>
          </p:nvSpPr>
          <p:spPr>
            <a:xfrm>
              <a:off x="204890" y="128111"/>
              <a:ext cx="51188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36" y="0"/>
                  </a:lnTo>
                  <a:lnTo>
                    <a:pt x="21419" y="1043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3" name="Shape 47"/>
            <p:cNvSpPr/>
            <p:nvPr/>
          </p:nvSpPr>
          <p:spPr>
            <a:xfrm>
              <a:off x="102373" y="153704"/>
              <a:ext cx="152133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397" y="7524"/>
                  </a:lnTo>
                  <a:lnTo>
                    <a:pt x="21153" y="14562"/>
                  </a:lnTo>
                  <a:lnTo>
                    <a:pt x="2084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4" name="Shape 48"/>
            <p:cNvSpPr/>
            <p:nvPr/>
          </p:nvSpPr>
          <p:spPr>
            <a:xfrm>
              <a:off x="102373" y="179298"/>
              <a:ext cx="136548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831" y="6310"/>
                  </a:lnTo>
                  <a:lnTo>
                    <a:pt x="20017" y="11649"/>
                  </a:lnTo>
                  <a:lnTo>
                    <a:pt x="19135" y="15775"/>
                  </a:lnTo>
                  <a:lnTo>
                    <a:pt x="18207" y="18930"/>
                  </a:lnTo>
                  <a:lnTo>
                    <a:pt x="17212" y="20872"/>
                  </a:lnTo>
                  <a:lnTo>
                    <a:pt x="1621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5" name="Shape 49"/>
            <p:cNvSpPr/>
            <p:nvPr/>
          </p:nvSpPr>
          <p:spPr>
            <a:xfrm>
              <a:off x="128110" y="76780"/>
              <a:ext cx="121105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064" y="8009"/>
                  </a:lnTo>
                  <a:lnTo>
                    <a:pt x="20452" y="15047"/>
                  </a:lnTo>
                  <a:lnTo>
                    <a:pt x="1976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6" name="Shape 50"/>
            <p:cNvSpPr/>
            <p:nvPr/>
          </p:nvSpPr>
          <p:spPr>
            <a:xfrm>
              <a:off x="204890" y="51187"/>
              <a:ext cx="51188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419" y="11164"/>
                  </a:lnTo>
                  <a:lnTo>
                    <a:pt x="2093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7" name="Shape 51"/>
            <p:cNvSpPr/>
            <p:nvPr/>
          </p:nvSpPr>
          <p:spPr>
            <a:xfrm>
              <a:off x="102373" y="0"/>
              <a:ext cx="136548" cy="1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17" y="0"/>
                  </a:lnTo>
                  <a:lnTo>
                    <a:pt x="17212" y="720"/>
                  </a:lnTo>
                  <a:lnTo>
                    <a:pt x="18207" y="2640"/>
                  </a:lnTo>
                  <a:lnTo>
                    <a:pt x="19135" y="5760"/>
                  </a:lnTo>
                  <a:lnTo>
                    <a:pt x="20017" y="9840"/>
                  </a:lnTo>
                  <a:lnTo>
                    <a:pt x="20831" y="1512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  <p:sp>
          <p:nvSpPr>
            <p:cNvPr id="218" name="Shape 52"/>
            <p:cNvSpPr/>
            <p:nvPr/>
          </p:nvSpPr>
          <p:spPr>
            <a:xfrm>
              <a:off x="102373" y="25593"/>
              <a:ext cx="152133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49" y="0"/>
                  </a:lnTo>
                  <a:lnTo>
                    <a:pt x="21153" y="6796"/>
                  </a:lnTo>
                  <a:lnTo>
                    <a:pt x="21397" y="1407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b="0" i="0" dirty="0">
                <a:latin typeface="IBM Plex Sans Regular" charset="0"/>
                <a:ea typeface="IBM Plex Sans Regular" charset="0"/>
                <a:cs typeface="IBM Plex Sans Regular" charset="0"/>
              </a:endParaRPr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584164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584164" y="1865445"/>
            <a:ext cx="4607836" cy="4992555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More than a </a:t>
            </a:r>
            <a:r>
              <a:rPr lang="en-US" sz="2400" dirty="0" err="1">
                <a:latin typeface="Helvetica Neue"/>
              </a:rPr>
              <a:t>chatbot</a:t>
            </a:r>
            <a:r>
              <a:rPr lang="en-US" sz="2400" dirty="0">
                <a:latin typeface="Helvetica Neue"/>
              </a:rPr>
              <a:t>:  helps lawyers find relevant cases using natural language search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Questions asked in plain English as you would a colleague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ROSS can understand the context of a query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Law firm </a:t>
            </a:r>
            <a:r>
              <a:rPr lang="en-US" sz="2400" dirty="0" err="1">
                <a:latin typeface="Helvetica Neue"/>
              </a:rPr>
              <a:t>BakerHostetler</a:t>
            </a:r>
            <a:r>
              <a:rPr lang="en-US" sz="2400" dirty="0">
                <a:latin typeface="Helvetica Neue"/>
              </a:rPr>
              <a:t>:  bankruptcy practice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endParaRPr lang="en-US" sz="2667" dirty="0">
              <a:latin typeface="IBM Plex Sans" panose="020B0503050000000000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endParaRPr lang="en-US" sz="2667" dirty="0">
              <a:latin typeface="IBM Plex Sans" panose="020B0503050000000000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endParaRPr lang="fr-FR" sz="2667" dirty="0">
              <a:latin typeface="IBM Plex Sans" panose="020B0503050000000000" pitchFamily="34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41744" y="6547125"/>
            <a:ext cx="2304256" cy="17367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3" dirty="0"/>
              <a:t>Source: https://cdn.trendhunterstatic.com/thumbs/powered-by-ross.jpeg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110692" y="306395"/>
            <a:ext cx="1714623" cy="8140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9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ROSS</a:t>
            </a:r>
            <a:endParaRPr lang="fr-FR" sz="3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984677-FB7F-45C2-897D-72AAE7AA3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4" y="80963"/>
            <a:ext cx="962026" cy="7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255" r="32696" b="20920"/>
          <a:stretch/>
        </p:blipFill>
        <p:spPr>
          <a:xfrm>
            <a:off x="13800" y="0"/>
            <a:ext cx="712384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137641" y="0"/>
            <a:ext cx="5054360" cy="6858000"/>
          </a:xfrm>
        </p:spPr>
        <p:txBody>
          <a:bodyPr anchor="ctr">
            <a:no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Always more information from various sources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Always less time to handle always more cases:</a:t>
            </a:r>
          </a:p>
          <a:p>
            <a:pPr lvl="1"/>
            <a:r>
              <a:rPr lang="en-US" sz="2000" dirty="0">
                <a:latin typeface="Helvetica Neue"/>
              </a:rPr>
              <a:t>- 30 to 35 cases on the docket</a:t>
            </a:r>
          </a:p>
          <a:p>
            <a:pPr lvl="1"/>
            <a:r>
              <a:rPr lang="en-US" sz="2000" dirty="0">
                <a:latin typeface="Helvetica Neue"/>
              </a:rPr>
              <a:t>- About 6 minutes to spend for each of them</a:t>
            </a:r>
          </a:p>
          <a:p>
            <a:pPr marL="952485" lvl="1" indent="-342900">
              <a:buFontTx/>
              <a:buChar char="-"/>
            </a:pPr>
            <a:r>
              <a:rPr lang="en-US" sz="2000" dirty="0">
                <a:latin typeface="Helvetica Neue"/>
              </a:rPr>
              <a:t>With 30 to 300 pages to read!</a:t>
            </a:r>
          </a:p>
          <a:p>
            <a:pPr marL="952485" lvl="1" indent="-342900">
              <a:buFontTx/>
              <a:buChar char="-"/>
            </a:pP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 dashboard of cloud-based information that can be updated in real-time by any court officer with:</a:t>
            </a:r>
          </a:p>
          <a:p>
            <a:pPr lvl="1"/>
            <a:r>
              <a:rPr lang="en-US" sz="2000" dirty="0">
                <a:latin typeface="Helvetica Neue"/>
              </a:rPr>
              <a:t>- A summary of a child’s situation</a:t>
            </a:r>
          </a:p>
          <a:p>
            <a:pPr lvl="1"/>
            <a:r>
              <a:rPr lang="en-US" sz="2000" dirty="0">
                <a:latin typeface="Helvetica Neue"/>
              </a:rPr>
              <a:t>- The most recent and past drug history</a:t>
            </a:r>
          </a:p>
          <a:p>
            <a:pPr lvl="1"/>
            <a:r>
              <a:rPr lang="en-US" sz="2000" dirty="0">
                <a:latin typeface="Helvetica Neue"/>
              </a:rPr>
              <a:t>- Their current situation in terms of education and living arrangement – etc.</a:t>
            </a:r>
            <a:endParaRPr lang="fr-FR" dirty="0">
              <a:latin typeface="Helvetica Neue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6356" y="6432769"/>
            <a:ext cx="4815011" cy="29443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533" dirty="0">
                <a:solidFill>
                  <a:schemeClr val="bg1"/>
                </a:solidFill>
              </a:rPr>
              <a:t>* Source:  http://www.mydaytondailynews.com/news/local/hey-watson-local-judge-first-use-ibm-artificial-intelligence-juvenile-cases/InVqz6eeNxvFsMVAe5zrbL/</a:t>
            </a:r>
          </a:p>
          <a:p>
            <a:pPr>
              <a:spcBef>
                <a:spcPct val="0"/>
              </a:spcBef>
            </a:pPr>
            <a:r>
              <a:rPr lang="en-US" sz="533" dirty="0">
                <a:solidFill>
                  <a:schemeClr val="bg1"/>
                </a:solidFill>
              </a:rPr>
              <a:t>Source:  Chris Stewart / Staff</a:t>
            </a:r>
            <a:br>
              <a:rPr lang="en-US" sz="533" dirty="0">
                <a:solidFill>
                  <a:schemeClr val="bg1"/>
                </a:solidFill>
              </a:rPr>
            </a:br>
            <a:r>
              <a:rPr lang="en-US" sz="533" dirty="0">
                <a:solidFill>
                  <a:schemeClr val="bg1"/>
                </a:solidFill>
              </a:rPr>
              <a:t>https://www.mydaytondailynews.com/rf/image_medium/Pub/p8/MyDaytonDailyNews/2017/08/03/Images/newsEngin.19446536_ddn080317capizziwatson058.jpg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59" y="180847"/>
            <a:ext cx="7056784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67" b="1" dirty="0">
                <a:solidFill>
                  <a:schemeClr val="bg1"/>
                </a:solidFill>
              </a:rPr>
              <a:t>Hey Watson: Local judge first to use IBM’s artificial intelligence on juvenile cases*</a:t>
            </a:r>
            <a:r>
              <a:rPr lang="en-US" sz="2400" b="1" dirty="0"/>
              <a:t>*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33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565923" y="457200"/>
            <a:ext cx="4626077" cy="6017342"/>
          </a:xfrm>
        </p:spPr>
        <p:txBody>
          <a:bodyPr wrap="square" anchor="t">
            <a:normAutofit lnSpcReduction="1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Structured and unstructured data in Legal invoices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OCI reads this unstructured data, understanding language as people do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Benefits:</a:t>
            </a:r>
          </a:p>
          <a:p>
            <a:pPr lvl="1"/>
            <a:r>
              <a:rPr lang="en-US" sz="2400" dirty="0">
                <a:latin typeface="Helvetica Neue"/>
              </a:rPr>
              <a:t>- Reduces OC spend - </a:t>
            </a:r>
            <a:r>
              <a:rPr lang="en-US" sz="2400" b="1" dirty="0">
                <a:latin typeface="Helvetica Neue"/>
              </a:rPr>
              <a:t>$392M </a:t>
            </a:r>
            <a:r>
              <a:rPr lang="en-US" sz="2400" dirty="0">
                <a:latin typeface="Helvetica Neue"/>
              </a:rPr>
              <a:t>savings for a FSS company</a:t>
            </a:r>
          </a:p>
          <a:p>
            <a:pPr lvl="1"/>
            <a:r>
              <a:rPr lang="en-US" sz="2400" dirty="0">
                <a:latin typeface="Helvetica Neue"/>
              </a:rPr>
              <a:t>- Helps OC </a:t>
            </a:r>
          </a:p>
          <a:p>
            <a:endParaRPr lang="en-US" sz="2667" dirty="0">
              <a:latin typeface="IBM Plex Sans" panose="020B0503050203000203" pitchFamily="34" charset="0"/>
            </a:endParaRPr>
          </a:p>
          <a:p>
            <a:endParaRPr lang="en-US" sz="2667" dirty="0">
              <a:latin typeface="IBM Plex Sans" panose="020B0503050203000203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667" dirty="0">
              <a:latin typeface="IBM Plex Sans" panose="020B0503050203000203" pitchFamily="34" charset="0"/>
            </a:endParaRPr>
          </a:p>
          <a:p>
            <a:endParaRPr lang="fr-FR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18891" y="6578807"/>
            <a:ext cx="2735627" cy="2944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3" dirty="0">
                <a:solidFill>
                  <a:schemeClr val="bg1"/>
                </a:solidFill>
              </a:rPr>
              <a:t>Source:  https://cdn-images-1.medium.com/max/1600/1*8rnFmbwfLd54ZjQC_MzafA.png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3189" y="125947"/>
            <a:ext cx="42724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00" b="1" dirty="0">
                <a:latin typeface="Helvetica" panose="020B0604020202020204" pitchFamily="34" charset="0"/>
                <a:cs typeface="Helvetica" panose="020B0604020202020204" pitchFamily="34" charset="0"/>
              </a:rPr>
              <a:t>OCI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460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8155" cy="68580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7536427" y="1"/>
            <a:ext cx="4655574" cy="685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Argumentor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3413" lvl="1" indent="-190500">
              <a:buNone/>
            </a:pPr>
            <a:r>
              <a:rPr lang="en-US" sz="2400" dirty="0">
                <a:latin typeface="Helvetica Neue"/>
              </a:rPr>
              <a:t>- Not only locates the right law or case law, but most of all</a:t>
            </a:r>
          </a:p>
          <a:p>
            <a:pPr marL="442913" indent="0">
              <a:buNone/>
            </a:pPr>
            <a:endParaRPr lang="en-US" sz="200" dirty="0">
              <a:latin typeface="Helvetica Neue"/>
            </a:endParaRPr>
          </a:p>
          <a:p>
            <a:pPr marL="633413" lvl="1" indent="-190500">
              <a:buNone/>
            </a:pPr>
            <a:r>
              <a:rPr lang="en-US" sz="2400" dirty="0">
                <a:latin typeface="Helvetica Neue"/>
              </a:rPr>
              <a:t>- Builds strong arguments and anticipates counter arguments</a:t>
            </a:r>
          </a:p>
          <a:p>
            <a:pPr marL="514350" lvl="1" indent="-514350">
              <a:buFont typeface="+mj-lt"/>
              <a:buAutoNum type="arabicPeriod" startAt="2"/>
            </a:pPr>
            <a:endParaRPr lang="fr-F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lvl="1" indent="-514350">
              <a:buFont typeface="+mj-lt"/>
              <a:buAutoNum type="arabicPeriod" startAt="2"/>
            </a:pP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ASCCIM: </a:t>
            </a:r>
          </a:p>
          <a:p>
            <a:pPr marL="514350" lvl="1" indent="-514350">
              <a:buFont typeface="+mj-lt"/>
              <a:buAutoNum type="arabicPeriod" startAt="2"/>
            </a:pPr>
            <a:endParaRPr lang="fr-FR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3413" lvl="1" indent="-190500">
              <a:buNone/>
            </a:pPr>
            <a:r>
              <a:rPr lang="en-US" sz="2400" dirty="0">
                <a:latin typeface="Helvetica Neue"/>
              </a:rPr>
              <a:t>- Reads and analyzes tender documents</a:t>
            </a:r>
          </a:p>
          <a:p>
            <a:pPr marL="785813" lvl="1" indent="-342900">
              <a:buFontTx/>
              <a:buChar char="-"/>
            </a:pPr>
            <a:endParaRPr lang="en-US" sz="200" dirty="0">
              <a:latin typeface="Helvetica Neue"/>
            </a:endParaRPr>
          </a:p>
          <a:p>
            <a:pPr marL="633413" lvl="1" indent="-190500">
              <a:buNone/>
            </a:pPr>
            <a:r>
              <a:rPr lang="en-US" sz="2400" dirty="0">
                <a:latin typeface="Helvetica Neue"/>
              </a:rPr>
              <a:t>- Issues a report on identified legal issues</a:t>
            </a:r>
          </a:p>
          <a:p>
            <a:pPr marL="514350" lvl="1" indent="-514350">
              <a:buFont typeface="+mj-lt"/>
              <a:buAutoNum type="arabicPeriod" startAt="2"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69621"/>
            <a:ext cx="1432560" cy="27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Source:  </a:t>
            </a:r>
            <a:r>
              <a:rPr lang="en-US" sz="400" dirty="0">
                <a:solidFill>
                  <a:schemeClr val="tx1"/>
                </a:solidFill>
              </a:rPr>
              <a:t>CSA Images/ Color </a:t>
            </a:r>
            <a:r>
              <a:rPr lang="en-US" sz="400" dirty="0" err="1">
                <a:solidFill>
                  <a:schemeClr val="tx1"/>
                </a:solidFill>
              </a:rPr>
              <a:t>Printstock</a:t>
            </a:r>
            <a:endParaRPr lang="en-US" sz="400" dirty="0">
              <a:solidFill>
                <a:schemeClr val="tx1"/>
              </a:solidFill>
            </a:endParaRPr>
          </a:p>
          <a:p>
            <a:pPr algn="ctr"/>
            <a:r>
              <a:rPr lang="en-US" sz="400" dirty="0">
                <a:solidFill>
                  <a:schemeClr val="tx1"/>
                </a:solidFill>
              </a:rPr>
              <a:t>Collection/</a:t>
            </a:r>
            <a:r>
              <a:rPr lang="en-US" sz="400" dirty="0" err="1">
                <a:solidFill>
                  <a:schemeClr val="tx1"/>
                </a:solidFill>
              </a:rPr>
              <a:t>Hayon</a:t>
            </a:r>
            <a:r>
              <a:rPr lang="en-US" sz="400" dirty="0">
                <a:solidFill>
                  <a:schemeClr val="tx1"/>
                </a:solidFill>
              </a:rPr>
              <a:t> </a:t>
            </a:r>
            <a:r>
              <a:rPr lang="en-US" sz="400" dirty="0" err="1">
                <a:solidFill>
                  <a:schemeClr val="tx1"/>
                </a:solidFill>
              </a:rPr>
              <a:t>Thapaliya</a:t>
            </a:r>
            <a:r>
              <a:rPr lang="en-US" sz="400" dirty="0">
                <a:solidFill>
                  <a:schemeClr val="tx1"/>
                </a:solidFill>
              </a:rPr>
              <a:t>/Getty Images</a:t>
            </a:r>
            <a:endParaRPr lang="fr-FR" sz="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0052" y="2934929"/>
            <a:ext cx="4395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Argumentor</a:t>
            </a:r>
            <a:endParaRPr lang="en-US" sz="3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</a:p>
          <a:p>
            <a:pPr algn="ctr"/>
            <a:r>
              <a:rPr lang="en-US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ASCCIM</a:t>
            </a:r>
          </a:p>
        </p:txBody>
      </p:sp>
    </p:spTree>
    <p:extLst>
      <p:ext uri="{BB962C8B-B14F-4D97-AF65-F5344CB8AC3E}">
        <p14:creationId xmlns:p14="http://schemas.microsoft.com/office/powerpoint/2010/main" val="11729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 txBox="1">
            <a:spLocks/>
          </p:cNvSpPr>
          <p:nvPr/>
        </p:nvSpPr>
        <p:spPr>
          <a:xfrm>
            <a:off x="7440148" y="0"/>
            <a:ext cx="4751851" cy="68580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AI application was used by a team of UK and US researchers to predict the outcomes of hundreds of Human rights cases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The AI predicted the verdicts to an accuracy of 79%, according to the scientists involved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Errors when similar facts for different outcomes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" y="0"/>
            <a:ext cx="74172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24" y="6551938"/>
            <a:ext cx="2968195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bg1"/>
                </a:solidFill>
              </a:rPr>
              <a:t>Source:  Source:  http://www.bbc.com/news/technology-37727387</a:t>
            </a:r>
          </a:p>
          <a:p>
            <a:pPr algn="ctr"/>
            <a:r>
              <a:rPr lang="fr-FR" sz="533" dirty="0">
                <a:solidFill>
                  <a:schemeClr val="bg1"/>
                </a:solidFill>
              </a:rPr>
              <a:t>https://ichef-1.bbci.co.uk/news/660/cpsprodpb/DBCE/production/_89707265_lawgeneric2.jpg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79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60363" y="6213310"/>
            <a:ext cx="2927647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33" dirty="0"/>
              <a:t>Source:  </a:t>
            </a:r>
            <a:r>
              <a:rPr lang="en-US" sz="533" dirty="0"/>
              <a:t>https://www.lesechos.fr/intelligence-artificielle/veille-technologique/0301381847009-cimon-un-droide-pour-la-station-spatiale-internationale-2159102.php</a:t>
            </a:r>
            <a:endParaRPr lang="fr-FR" sz="533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19403" y="260649"/>
            <a:ext cx="2622848" cy="98898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CIMON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-101914" y="1089692"/>
            <a:ext cx="4805759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"Crew Interactive </a:t>
            </a:r>
            <a:r>
              <a:rPr lang="en-US" sz="2667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MObile</a:t>
            </a:r>
            <a:r>
              <a:rPr lang="en-US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CompanioN</a:t>
            </a:r>
            <a:r>
              <a:rPr lang="en-US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</a:p>
          <a:p>
            <a:r>
              <a:rPr lang="en-US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ball-sized device currently being developed by Airbus, using IBM’s Watson technology</a:t>
            </a:r>
          </a:p>
          <a:p>
            <a:r>
              <a:rPr lang="en-US" sz="2667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Designed to help the astronauts perform several tasks (incl. the conduct and filming of a medical experiment (more than 100 steps)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9317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82649\Documents\Jared\Images\IBMwee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0802"/>
          <a:stretch>
            <a:fillRect/>
          </a:stretch>
        </p:blipFill>
        <p:spPr bwMode="auto">
          <a:xfrm>
            <a:off x="-60326" y="-46038"/>
            <a:ext cx="12312651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/>
          </p:cNvPr>
          <p:cNvSpPr txBox="1"/>
          <p:nvPr/>
        </p:nvSpPr>
        <p:spPr>
          <a:xfrm>
            <a:off x="7418389" y="5498783"/>
            <a:ext cx="4060825" cy="9130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333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54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983"/>
            <a:ext cx="12288982" cy="768085"/>
          </a:xfrm>
        </p:spPr>
        <p:txBody>
          <a:bodyPr>
            <a:noAutofit/>
          </a:bodyPr>
          <a:lstStyle/>
          <a:p>
            <a:r>
              <a:rPr lang="en-GB" sz="3900" b="1" spc="67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Artificial Intelligence:  an operational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52" y="3148563"/>
            <a:ext cx="11521280" cy="2601416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 Neue"/>
              </a:rPr>
              <a:t>AI:  why now?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 Neue"/>
              </a:rPr>
              <a:t>Where are we with AI?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Helvetica Neue"/>
              </a:rPr>
              <a:t>Use Cases for Lawyers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94518" y="6634349"/>
            <a:ext cx="2399588" cy="65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33" dirty="0"/>
              <a:t>Source:  http://www.zdnet.fr/i/edit/ne/2017/05/artificial-intelligence-leg.jpg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004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0"/>
            <a:ext cx="12192000" cy="6847470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52566" y="287893"/>
            <a:ext cx="11388725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spc="67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rPr>
              <a:t>1. AI:  why now?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88575" y="6593826"/>
            <a:ext cx="4003425" cy="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tx1"/>
                </a:solidFill>
              </a:rPr>
              <a:t>Source:  https://transformation-digitale.pwc.fr/sites/default/files/styles/blog_large/public/intellignece_artificielle_0.jpg?itok=GnyeCCsL</a:t>
            </a:r>
          </a:p>
        </p:txBody>
      </p:sp>
      <p:sp>
        <p:nvSpPr>
          <p:cNvPr id="25" name="Freeform 24"/>
          <p:cNvSpPr/>
          <p:nvPr/>
        </p:nvSpPr>
        <p:spPr>
          <a:xfrm rot="5400000">
            <a:off x="1531714" y="2837236"/>
            <a:ext cx="1333263" cy="741387"/>
          </a:xfrm>
          <a:custGeom>
            <a:avLst/>
            <a:gdLst>
              <a:gd name="connsiteX0" fmla="*/ 0 w 999947"/>
              <a:gd name="connsiteY0" fmla="*/ 111208 h 556040"/>
              <a:gd name="connsiteX1" fmla="*/ 721927 w 999947"/>
              <a:gd name="connsiteY1" fmla="*/ 111208 h 556040"/>
              <a:gd name="connsiteX2" fmla="*/ 721927 w 999947"/>
              <a:gd name="connsiteY2" fmla="*/ 0 h 556040"/>
              <a:gd name="connsiteX3" fmla="*/ 999947 w 999947"/>
              <a:gd name="connsiteY3" fmla="*/ 278020 h 556040"/>
              <a:gd name="connsiteX4" fmla="*/ 721927 w 999947"/>
              <a:gd name="connsiteY4" fmla="*/ 556040 h 556040"/>
              <a:gd name="connsiteX5" fmla="*/ 721927 w 999947"/>
              <a:gd name="connsiteY5" fmla="*/ 444832 h 556040"/>
              <a:gd name="connsiteX6" fmla="*/ 0 w 999947"/>
              <a:gd name="connsiteY6" fmla="*/ 444832 h 556040"/>
              <a:gd name="connsiteX7" fmla="*/ 0 w 999947"/>
              <a:gd name="connsiteY7" fmla="*/ 111208 h 5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947" h="556040">
                <a:moveTo>
                  <a:pt x="0" y="111208"/>
                </a:moveTo>
                <a:lnTo>
                  <a:pt x="721927" y="111208"/>
                </a:lnTo>
                <a:lnTo>
                  <a:pt x="721927" y="0"/>
                </a:lnTo>
                <a:lnTo>
                  <a:pt x="999947" y="278020"/>
                </a:lnTo>
                <a:lnTo>
                  <a:pt x="721927" y="556040"/>
                </a:lnTo>
                <a:lnTo>
                  <a:pt x="721927" y="444832"/>
                </a:lnTo>
                <a:lnTo>
                  <a:pt x="0" y="444832"/>
                </a:lnTo>
                <a:lnTo>
                  <a:pt x="0" y="11120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8276" rIns="222415" bIns="148277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33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66561" y="4001172"/>
            <a:ext cx="3708699" cy="2276705"/>
          </a:xfrm>
          <a:custGeom>
            <a:avLst/>
            <a:gdLst>
              <a:gd name="connsiteX0" fmla="*/ 0 w 1647527"/>
              <a:gd name="connsiteY0" fmla="*/ 823764 h 1647527"/>
              <a:gd name="connsiteX1" fmla="*/ 823764 w 1647527"/>
              <a:gd name="connsiteY1" fmla="*/ 0 h 1647527"/>
              <a:gd name="connsiteX2" fmla="*/ 1647528 w 1647527"/>
              <a:gd name="connsiteY2" fmla="*/ 823764 h 1647527"/>
              <a:gd name="connsiteX3" fmla="*/ 823764 w 1647527"/>
              <a:gd name="connsiteY3" fmla="*/ 1647528 h 1647527"/>
              <a:gd name="connsiteX4" fmla="*/ 0 w 1647527"/>
              <a:gd name="connsiteY4" fmla="*/ 823764 h 16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27" h="1647527">
                <a:moveTo>
                  <a:pt x="0" y="823764"/>
                </a:moveTo>
                <a:cubicBezTo>
                  <a:pt x="0" y="368812"/>
                  <a:pt x="368812" y="0"/>
                  <a:pt x="823764" y="0"/>
                </a:cubicBezTo>
                <a:cubicBezTo>
                  <a:pt x="1278716" y="0"/>
                  <a:pt x="1647528" y="368812"/>
                  <a:pt x="1647528" y="823764"/>
                </a:cubicBezTo>
                <a:cubicBezTo>
                  <a:pt x="1647528" y="1278716"/>
                  <a:pt x="1278716" y="1647528"/>
                  <a:pt x="823764" y="1647528"/>
                </a:cubicBezTo>
                <a:cubicBezTo>
                  <a:pt x="368812" y="1647528"/>
                  <a:pt x="0" y="1278716"/>
                  <a:pt x="0" y="823764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793" tIns="348793" rIns="348793" bIns="348793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133" dirty="0">
              <a:solidFill>
                <a:schemeClr val="tx1"/>
              </a:solidFill>
            </a:endParaRP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267" b="1" spc="67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Easier access to big data</a:t>
            </a:r>
            <a:endParaRPr lang="en-US" sz="4267" b="1" spc="67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5400000">
            <a:off x="5583526" y="2837236"/>
            <a:ext cx="1333263" cy="741387"/>
          </a:xfrm>
          <a:custGeom>
            <a:avLst/>
            <a:gdLst>
              <a:gd name="connsiteX0" fmla="*/ 0 w 999947"/>
              <a:gd name="connsiteY0" fmla="*/ 111208 h 556040"/>
              <a:gd name="connsiteX1" fmla="*/ 721927 w 999947"/>
              <a:gd name="connsiteY1" fmla="*/ 111208 h 556040"/>
              <a:gd name="connsiteX2" fmla="*/ 721927 w 999947"/>
              <a:gd name="connsiteY2" fmla="*/ 0 h 556040"/>
              <a:gd name="connsiteX3" fmla="*/ 999947 w 999947"/>
              <a:gd name="connsiteY3" fmla="*/ 278020 h 556040"/>
              <a:gd name="connsiteX4" fmla="*/ 721927 w 999947"/>
              <a:gd name="connsiteY4" fmla="*/ 556040 h 556040"/>
              <a:gd name="connsiteX5" fmla="*/ 721927 w 999947"/>
              <a:gd name="connsiteY5" fmla="*/ 444832 h 556040"/>
              <a:gd name="connsiteX6" fmla="*/ 0 w 999947"/>
              <a:gd name="connsiteY6" fmla="*/ 444832 h 556040"/>
              <a:gd name="connsiteX7" fmla="*/ 0 w 999947"/>
              <a:gd name="connsiteY7" fmla="*/ 111208 h 5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947" h="556040">
                <a:moveTo>
                  <a:pt x="0" y="111208"/>
                </a:moveTo>
                <a:lnTo>
                  <a:pt x="721927" y="111208"/>
                </a:lnTo>
                <a:lnTo>
                  <a:pt x="721927" y="0"/>
                </a:lnTo>
                <a:lnTo>
                  <a:pt x="999947" y="278020"/>
                </a:lnTo>
                <a:lnTo>
                  <a:pt x="721927" y="556040"/>
                </a:lnTo>
                <a:lnTo>
                  <a:pt x="721927" y="444832"/>
                </a:lnTo>
                <a:lnTo>
                  <a:pt x="0" y="444832"/>
                </a:lnTo>
                <a:lnTo>
                  <a:pt x="0" y="11120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8276" rIns="222415" bIns="148277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33" dirty="0"/>
          </a:p>
        </p:txBody>
      </p:sp>
      <p:sp>
        <p:nvSpPr>
          <p:cNvPr id="27" name="Freeform 26"/>
          <p:cNvSpPr/>
          <p:nvPr/>
        </p:nvSpPr>
        <p:spPr>
          <a:xfrm rot="5400000">
            <a:off x="9713541" y="2843057"/>
            <a:ext cx="1333263" cy="741387"/>
          </a:xfrm>
          <a:custGeom>
            <a:avLst/>
            <a:gdLst>
              <a:gd name="connsiteX0" fmla="*/ 0 w 999947"/>
              <a:gd name="connsiteY0" fmla="*/ 111208 h 556040"/>
              <a:gd name="connsiteX1" fmla="*/ 721927 w 999947"/>
              <a:gd name="connsiteY1" fmla="*/ 111208 h 556040"/>
              <a:gd name="connsiteX2" fmla="*/ 721927 w 999947"/>
              <a:gd name="connsiteY2" fmla="*/ 0 h 556040"/>
              <a:gd name="connsiteX3" fmla="*/ 999947 w 999947"/>
              <a:gd name="connsiteY3" fmla="*/ 278020 h 556040"/>
              <a:gd name="connsiteX4" fmla="*/ 721927 w 999947"/>
              <a:gd name="connsiteY4" fmla="*/ 556040 h 556040"/>
              <a:gd name="connsiteX5" fmla="*/ 721927 w 999947"/>
              <a:gd name="connsiteY5" fmla="*/ 444832 h 556040"/>
              <a:gd name="connsiteX6" fmla="*/ 0 w 999947"/>
              <a:gd name="connsiteY6" fmla="*/ 444832 h 556040"/>
              <a:gd name="connsiteX7" fmla="*/ 0 w 999947"/>
              <a:gd name="connsiteY7" fmla="*/ 111208 h 5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947" h="556040">
                <a:moveTo>
                  <a:pt x="0" y="111208"/>
                </a:moveTo>
                <a:lnTo>
                  <a:pt x="721927" y="111208"/>
                </a:lnTo>
                <a:lnTo>
                  <a:pt x="721927" y="0"/>
                </a:lnTo>
                <a:lnTo>
                  <a:pt x="999947" y="278020"/>
                </a:lnTo>
                <a:lnTo>
                  <a:pt x="721927" y="556040"/>
                </a:lnTo>
                <a:lnTo>
                  <a:pt x="721927" y="444832"/>
                </a:lnTo>
                <a:lnTo>
                  <a:pt x="0" y="444832"/>
                </a:lnTo>
                <a:lnTo>
                  <a:pt x="0" y="11120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8276" rIns="222415" bIns="148277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33" dirty="0"/>
          </a:p>
        </p:txBody>
      </p:sp>
      <p:sp>
        <p:nvSpPr>
          <p:cNvPr id="14" name="Freeform 13"/>
          <p:cNvSpPr/>
          <p:nvPr/>
        </p:nvSpPr>
        <p:spPr>
          <a:xfrm>
            <a:off x="4443195" y="4001173"/>
            <a:ext cx="3787259" cy="2276705"/>
          </a:xfrm>
          <a:custGeom>
            <a:avLst/>
            <a:gdLst>
              <a:gd name="connsiteX0" fmla="*/ 0 w 1647527"/>
              <a:gd name="connsiteY0" fmla="*/ 823764 h 1647527"/>
              <a:gd name="connsiteX1" fmla="*/ 823764 w 1647527"/>
              <a:gd name="connsiteY1" fmla="*/ 0 h 1647527"/>
              <a:gd name="connsiteX2" fmla="*/ 1647528 w 1647527"/>
              <a:gd name="connsiteY2" fmla="*/ 823764 h 1647527"/>
              <a:gd name="connsiteX3" fmla="*/ 823764 w 1647527"/>
              <a:gd name="connsiteY3" fmla="*/ 1647528 h 1647527"/>
              <a:gd name="connsiteX4" fmla="*/ 0 w 1647527"/>
              <a:gd name="connsiteY4" fmla="*/ 823764 h 16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27" h="1647527">
                <a:moveTo>
                  <a:pt x="0" y="823764"/>
                </a:moveTo>
                <a:cubicBezTo>
                  <a:pt x="0" y="368812"/>
                  <a:pt x="368812" y="0"/>
                  <a:pt x="823764" y="0"/>
                </a:cubicBezTo>
                <a:cubicBezTo>
                  <a:pt x="1278716" y="0"/>
                  <a:pt x="1647528" y="368812"/>
                  <a:pt x="1647528" y="823764"/>
                </a:cubicBezTo>
                <a:cubicBezTo>
                  <a:pt x="1647528" y="1278716"/>
                  <a:pt x="1278716" y="1647528"/>
                  <a:pt x="823764" y="1647528"/>
                </a:cubicBezTo>
                <a:cubicBezTo>
                  <a:pt x="368812" y="1647528"/>
                  <a:pt x="0" y="1278716"/>
                  <a:pt x="0" y="823764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793" tIns="348793" rIns="348793" bIns="348793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267" b="1" spc="67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Technologies</a:t>
            </a:r>
            <a:endParaRPr lang="fr-FR" sz="4267" b="1" spc="67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412053" y="4001172"/>
            <a:ext cx="3598348" cy="2276705"/>
          </a:xfrm>
          <a:custGeom>
            <a:avLst/>
            <a:gdLst>
              <a:gd name="connsiteX0" fmla="*/ 0 w 1647527"/>
              <a:gd name="connsiteY0" fmla="*/ 823764 h 1647527"/>
              <a:gd name="connsiteX1" fmla="*/ 823764 w 1647527"/>
              <a:gd name="connsiteY1" fmla="*/ 0 h 1647527"/>
              <a:gd name="connsiteX2" fmla="*/ 1647528 w 1647527"/>
              <a:gd name="connsiteY2" fmla="*/ 823764 h 1647527"/>
              <a:gd name="connsiteX3" fmla="*/ 823764 w 1647527"/>
              <a:gd name="connsiteY3" fmla="*/ 1647528 h 1647527"/>
              <a:gd name="connsiteX4" fmla="*/ 0 w 1647527"/>
              <a:gd name="connsiteY4" fmla="*/ 823764 h 16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527" h="1647527">
                <a:moveTo>
                  <a:pt x="0" y="823764"/>
                </a:moveTo>
                <a:cubicBezTo>
                  <a:pt x="0" y="368812"/>
                  <a:pt x="368812" y="0"/>
                  <a:pt x="823764" y="0"/>
                </a:cubicBezTo>
                <a:cubicBezTo>
                  <a:pt x="1278716" y="0"/>
                  <a:pt x="1647528" y="368812"/>
                  <a:pt x="1647528" y="823764"/>
                </a:cubicBezTo>
                <a:cubicBezTo>
                  <a:pt x="1647528" y="1278716"/>
                  <a:pt x="1278716" y="1647528"/>
                  <a:pt x="823764" y="1647528"/>
                </a:cubicBezTo>
                <a:cubicBezTo>
                  <a:pt x="368812" y="1647528"/>
                  <a:pt x="0" y="1278716"/>
                  <a:pt x="0" y="823764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793" tIns="348793" rIns="348793" bIns="348793" numCol="1" spcCol="1270" anchor="ctr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267" b="1" spc="67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Investments</a:t>
            </a:r>
            <a:endParaRPr lang="en-US" sz="4267" b="1" spc="67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98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26" grpId="0" animBg="1"/>
      <p:bldP spid="27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0"/>
            <a:ext cx="3672840" cy="6858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9" y="0"/>
            <a:ext cx="4386020" cy="6858000"/>
          </a:xfrm>
          <a:prstGeom prst="rect">
            <a:avLst/>
          </a:prstGeom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7266" cy="6858000"/>
          </a:xfrm>
          <a:prstGeom prst="rect">
            <a:avLst/>
          </a:prstGeom>
        </p:spPr>
      </p:pic>
      <p:sp>
        <p:nvSpPr>
          <p:cNvPr id="26" name="Texte 3"/>
          <p:cNvSpPr txBox="1">
            <a:spLocks/>
          </p:cNvSpPr>
          <p:nvPr/>
        </p:nvSpPr>
        <p:spPr>
          <a:xfrm>
            <a:off x="8586328" y="2462092"/>
            <a:ext cx="3440624" cy="347936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For 2017, the estimated investment in AI was of EUR 380 billions</a:t>
            </a:r>
          </a:p>
          <a:p>
            <a:pPr lvl="1"/>
            <a:endParaRPr lang="en-US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EC Communication  April 2018</a:t>
            </a:r>
          </a:p>
          <a:p>
            <a:pPr lvl="1"/>
            <a:endParaRPr lang="en-US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Specific focus on some areas:  autonomous cars, health sector, gaming industry</a:t>
            </a:r>
          </a:p>
          <a:p>
            <a:pPr lvl="1"/>
            <a:endParaRPr lang="en-US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lvl="1"/>
            <a:endParaRPr lang="en-US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1219170" lvl="1" indent="-609585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4" name="Texte 2"/>
          <p:cNvSpPr txBox="1">
            <a:spLocks/>
          </p:cNvSpPr>
          <p:nvPr/>
        </p:nvSpPr>
        <p:spPr>
          <a:xfrm>
            <a:off x="4484503" y="2501729"/>
            <a:ext cx="3807502" cy="329339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Blockchain:  the more information you get, the more you need to be confident about its authenticity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Quantum Computing 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Double effect:  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AI needs these tech to develop itself, and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AI will be needed to harness all these tech advances</a:t>
            </a:r>
          </a:p>
        </p:txBody>
      </p:sp>
      <p:sp>
        <p:nvSpPr>
          <p:cNvPr id="22" name="Texte 1"/>
          <p:cNvSpPr txBox="1">
            <a:spLocks/>
          </p:cNvSpPr>
          <p:nvPr/>
        </p:nvSpPr>
        <p:spPr>
          <a:xfrm>
            <a:off x="0" y="1576553"/>
            <a:ext cx="4130566" cy="52814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2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Around 5 quintillion (10 to the power of 18) bytes of data created every year</a:t>
            </a:r>
          </a:p>
          <a:p>
            <a:pPr lvl="1"/>
            <a:r>
              <a:rPr lang="en-US" sz="2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= 8 billion people receiving 340 newspapers each day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sz="21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en-US" sz="2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90 % of available data in the world created these last 2 years </a:t>
            </a:r>
          </a:p>
          <a:p>
            <a:pPr marL="441325" algn="l">
              <a:buFont typeface="Arial" panose="020B0604020202020204" pitchFamily="34" charset="0"/>
              <a:buChar char="•"/>
            </a:pPr>
            <a:endParaRPr lang="en-US" sz="21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marL="441325" algn="l"/>
            <a:r>
              <a:rPr lang="en-US" sz="2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Double effect:  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Fast development of AI (fed by data)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Focus on AI as a powerful ally in the management of information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7" name="Titre 3"/>
          <p:cNvSpPr txBox="1">
            <a:spLocks noChangeArrowheads="1"/>
          </p:cNvSpPr>
          <p:nvPr/>
        </p:nvSpPr>
        <p:spPr>
          <a:xfrm>
            <a:off x="8473440" y="357602"/>
            <a:ext cx="3840480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INVESTMENTS</a:t>
            </a:r>
          </a:p>
        </p:txBody>
      </p:sp>
      <p:sp>
        <p:nvSpPr>
          <p:cNvPr id="25" name="Titre 2"/>
          <p:cNvSpPr txBox="1">
            <a:spLocks noChangeArrowheads="1"/>
          </p:cNvSpPr>
          <p:nvPr/>
        </p:nvSpPr>
        <p:spPr>
          <a:xfrm>
            <a:off x="4230474" y="373091"/>
            <a:ext cx="4258206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TECHNOLOGIES</a:t>
            </a:r>
          </a:p>
        </p:txBody>
      </p:sp>
      <p:sp>
        <p:nvSpPr>
          <p:cNvPr id="23" name="Titre 1"/>
          <p:cNvSpPr txBox="1">
            <a:spLocks noChangeArrowheads="1"/>
          </p:cNvSpPr>
          <p:nvPr/>
        </p:nvSpPr>
        <p:spPr>
          <a:xfrm>
            <a:off x="470871" y="370093"/>
            <a:ext cx="3013666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solidFill>
                  <a:srgbClr val="FFFF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BIG DATA</a:t>
            </a:r>
          </a:p>
        </p:txBody>
      </p:sp>
      <p:sp>
        <p:nvSpPr>
          <p:cNvPr id="28" name="Confidentiel"/>
          <p:cNvSpPr/>
          <p:nvPr/>
        </p:nvSpPr>
        <p:spPr>
          <a:xfrm>
            <a:off x="5750077" y="6640338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110818" y="6709303"/>
            <a:ext cx="2469308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 http://www.vie-publique.fr/focus/IMG/jpg/stockage-donnees-une.jpg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48217" y="6740200"/>
            <a:ext cx="4533537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 http://2.bp.blogspot.com/-kys-hH5aR-U/VC9RDRgDUsI/AAAAAAAACiI/P0Kx_hKnkuU/s1600/Technologie.jpg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26548" y="6724543"/>
            <a:ext cx="3765452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https://encrypted-tbn0.gstatic.com/images?q=tbn:ANd9GcRCvfj9rDs9sdCEloAFNwtltkq6HYAvh8wS0AGFbaXYvi9KVxNr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0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476734" cy="7513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0755"/>
            <a:ext cx="1097280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3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Where are we with AI?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Helvetica Neue"/>
            </a:endParaRPr>
          </a:p>
          <a:p>
            <a:r>
              <a:rPr lang="en-GB" dirty="0">
                <a:solidFill>
                  <a:schemeClr val="bg1"/>
                </a:solidFill>
                <a:latin typeface="Helvetica Neue"/>
              </a:rPr>
              <a:t>6 levels </a:t>
            </a:r>
            <a:r>
              <a:rPr lang="en-GB">
                <a:solidFill>
                  <a:schemeClr val="bg1"/>
                </a:solidFill>
                <a:latin typeface="Helvetica Neue"/>
              </a:rPr>
              <a:t>of AI</a:t>
            </a:r>
          </a:p>
          <a:p>
            <a:endParaRPr lang="en-GB" dirty="0">
              <a:solidFill>
                <a:schemeClr val="bg1"/>
              </a:solidFill>
              <a:latin typeface="Helvetica Neue"/>
            </a:endParaRPr>
          </a:p>
          <a:p>
            <a:r>
              <a:rPr lang="en-GB" dirty="0">
                <a:solidFill>
                  <a:schemeClr val="bg1"/>
                </a:solidFill>
                <a:latin typeface="Helvetica Neue"/>
              </a:rPr>
              <a:t>What does AI promise?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1065" y="6858000"/>
            <a:ext cx="2806023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/>
              <a:t>Source:  http://fr.sott.net/image/s17/355717/full/intelligence_artificielle.jpg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00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768" y="192569"/>
            <a:ext cx="10972800" cy="576064"/>
          </a:xfrm>
        </p:spPr>
        <p:txBody>
          <a:bodyPr>
            <a:noAutofit/>
          </a:bodyPr>
          <a:lstStyle/>
          <a:p>
            <a:r>
              <a:rPr lang="en-US" sz="3900" b="1" dirty="0">
                <a:latin typeface="Helvetica" panose="020B0604020202020204" pitchFamily="34" charset="0"/>
                <a:cs typeface="Helvetica" panose="020B0604020202020204" pitchFamily="34" charset="0"/>
              </a:rPr>
              <a:t>2. Where are we with AI today?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90414" y="935928"/>
            <a:ext cx="3115964" cy="8438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 Neue"/>
                <a:ea typeface="Helvetica Neue"/>
                <a:cs typeface="Helvetica Neue"/>
              </a:rPr>
              <a:t>6 levels of AI*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-528736" y="6187155"/>
            <a:ext cx="3291947" cy="24912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" dirty="0">
                <a:latin typeface="Helvetica Neue"/>
                <a:ea typeface="Helvetica Neue"/>
                <a:cs typeface="Helvetica Neue"/>
              </a:rPr>
              <a:t>* Source:  Professor JC </a:t>
            </a:r>
            <a:r>
              <a:rPr lang="en-US" sz="533" dirty="0" err="1">
                <a:latin typeface="Helvetica Neue"/>
                <a:ea typeface="Helvetica Neue"/>
                <a:cs typeface="Helvetica Neue"/>
              </a:rPr>
              <a:t>Heudin</a:t>
            </a:r>
            <a:r>
              <a:rPr lang="en-US" sz="533" dirty="0">
                <a:latin typeface="Helvetica Neue"/>
                <a:ea typeface="Helvetica Neue"/>
                <a:cs typeface="Helvetica Neue"/>
              </a:rPr>
              <a:t>, CNEJITA 2018 Conference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275699" y="5506307"/>
            <a:ext cx="1918861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B050"/>
                </a:solidFill>
              </a:rPr>
              <a:t>Below humans for specific tasks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2351585" y="4479928"/>
            <a:ext cx="2159456" cy="65635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B050"/>
                </a:solidFill>
              </a:rPr>
              <a:t>Equal to humans for specific tasks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384033" y="2654239"/>
            <a:ext cx="2303961" cy="6481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FF0000"/>
                </a:solidFill>
              </a:rPr>
              <a:t>Above all humans for specific tasks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4319803" y="3548596"/>
            <a:ext cx="2492477" cy="62197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FFC000"/>
                </a:solidFill>
              </a:rPr>
              <a:t>Above most humans for specific tasks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4705" y="1712697"/>
            <a:ext cx="2563336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Above all humans for a majority of tasks (AGI)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44" y="0"/>
            <a:ext cx="2201027" cy="1593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0213471" y="325498"/>
            <a:ext cx="2304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Ultimate artificial intelligence (uniqueness)</a:t>
            </a:r>
          </a:p>
        </p:txBody>
      </p:sp>
      <p:sp>
        <p:nvSpPr>
          <p:cNvPr id="22" name="Title 7"/>
          <p:cNvSpPr txBox="1">
            <a:spLocks/>
          </p:cNvSpPr>
          <p:nvPr/>
        </p:nvSpPr>
        <p:spPr>
          <a:xfrm>
            <a:off x="9021999" y="6262272"/>
            <a:ext cx="3170001" cy="19079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" dirty="0">
                <a:latin typeface="Helvetica Neue"/>
                <a:ea typeface="Helvetica Neue"/>
                <a:cs typeface="Helvetica Neue"/>
              </a:rPr>
              <a:t>Source:  https://www.groupezebra.com/wp-content/uploads/2016/08/intelligence-artificielle.jpg</a:t>
            </a:r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1015383" y="1357589"/>
            <a:ext cx="1249788" cy="19079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7" dirty="0">
                <a:latin typeface="Helvetica Neue"/>
                <a:ea typeface="Helvetica Neue"/>
                <a:cs typeface="Helvetica Neue"/>
              </a:rPr>
              <a:t>http://www.reporteroindustrial.com/documenta/imagenes/126754/xinteligencia-artificial-industria-g.jpg.pagespeed.ic.rmx6AXARnA.jpg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9596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0"/>
            <a:ext cx="12298680" cy="6858000"/>
          </a:xfr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140641" y="452669"/>
            <a:ext cx="9150747" cy="1219200"/>
          </a:xfrm>
          <a:prstGeom prst="rect">
            <a:avLst/>
          </a:prstGeom>
        </p:spPr>
        <p:txBody>
          <a:bodyPr vert="horz" lIns="140991" tIns="70495" rIns="140991" bIns="70495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2. Where are we with AI today?</a:t>
            </a:r>
          </a:p>
          <a:p>
            <a:r>
              <a:rPr lang="en-US" sz="4267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What is the promise of A.I.?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501538" y="2113126"/>
            <a:ext cx="11329259" cy="380885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Better, quicker decisions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And savings!</a:t>
            </a:r>
          </a:p>
          <a:p>
            <a:pPr marL="1608138" indent="-173038" algn="l"/>
            <a:r>
              <a:rPr lang="en-US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“Organizations that </a:t>
            </a:r>
            <a:r>
              <a:rPr lang="en-US" sz="2800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analyse</a:t>
            </a:r>
            <a:r>
              <a:rPr lang="en-US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relevant data and deliver actionable information could achieve an extra </a:t>
            </a:r>
            <a:r>
              <a:rPr lang="en-US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$430 billion</a:t>
            </a:r>
            <a:r>
              <a:rPr lang="en-US" sz="2800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in productivity gains over less analytically oriented peers by 2020” (IDC)</a:t>
            </a:r>
          </a:p>
          <a:p>
            <a:pPr marL="1608138" indent="-173038" algn="l"/>
            <a:endParaRPr lang="en-US" sz="2800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Intelligence vs capacity to calculate or to store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4563" y="6566878"/>
            <a:ext cx="4957437" cy="370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bg1"/>
                </a:solidFill>
              </a:rPr>
              <a:t>Source:  https://1.bp.blogspot.com/-3vag8rc0XZY/V7nATkNT14I/AAAAAAAAApU/SvM_CapL2NcP4jwFg69RyZrDUEEsAoingCLcB/s1600/pile%2B%25C3%25A0%2Blire%2B4.jpg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bg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652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900" b="1" spc="67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3. Use</a:t>
            </a:r>
            <a:r>
              <a:rPr lang="fr-FR" sz="39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3900" b="1" spc="67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Cases for </a:t>
            </a:r>
            <a:r>
              <a:rPr lang="fr-FR" sz="3900" b="1" spc="67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Lawyers</a:t>
            </a:r>
            <a:endParaRPr lang="fr-FR" sz="3900" b="1" spc="67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8341" y="6261315"/>
            <a:ext cx="3264363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33" dirty="0">
                <a:solidFill>
                  <a:schemeClr val="bg1"/>
                </a:solidFill>
              </a:rPr>
              <a:t>Source:  https://cdn-images-1.medium.com/max/1000/1*oiOEh2oy3pq9DnMaD_N9Og.jpeg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1005256" y="1998430"/>
            <a:ext cx="10409995" cy="458198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4 categories of AI applications: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Due diligence and Legal Research [Bots / ROSS]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Document and Contract Review [Juvenile Court dashboard / OCI]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Contract or Memo Drafting [</a:t>
            </a:r>
            <a:r>
              <a:rPr lang="en-US" sz="2400" b="1" dirty="0" err="1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Argumentor</a:t>
            </a: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/ ASCCIM]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Insights and Predictions [HR cases]</a:t>
            </a:r>
          </a:p>
          <a:p>
            <a:pPr algn="l"/>
            <a:endParaRPr lang="en-US" sz="3067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6 examples: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A constellation of capabilities (overlap)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Programmed vs trained (machine learning)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Many “AI” applications 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US" sz="3067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sz="3067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6890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0149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440149" y="0"/>
            <a:ext cx="4751851" cy="6858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900" dirty="0">
                <a:latin typeface="Helvetica" panose="020B0604020202020204" pitchFamily="34" charset="0"/>
                <a:cs typeface="Helvetica" panose="020B0604020202020204" pitchFamily="34" charset="0"/>
              </a:rPr>
              <a:t>Do Not pay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Helvetica Neue"/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A consumer advocacy </a:t>
            </a:r>
            <a:r>
              <a:rPr lang="en-US" sz="2400" dirty="0" err="1">
                <a:latin typeface="Helvetica Neue"/>
              </a:rPr>
              <a:t>chatbot</a:t>
            </a:r>
            <a:r>
              <a:rPr lang="en-US" sz="2400" dirty="0">
                <a:latin typeface="Helvetica Neue"/>
              </a:rPr>
              <a:t>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UK-born student Joshua Browder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Initially opposing parking tickets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Developed into other areas (maternity leave, landlord contracts)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/>
              </a:rPr>
              <a:t>Uses Watson technology for natural language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Helvetica Neue"/>
              </a:rPr>
              <a:t>March this year:  </a:t>
            </a:r>
            <a:r>
              <a:rPr lang="en-US" sz="2400" dirty="0" err="1">
                <a:latin typeface="Helvetica Neue"/>
              </a:rPr>
              <a:t>DoNotPay’s</a:t>
            </a:r>
            <a:r>
              <a:rPr lang="en-US" sz="2400" dirty="0">
                <a:latin typeface="Helvetica Neue"/>
              </a:rPr>
              <a:t> flight and hotel price protection service</a:t>
            </a:r>
          </a:p>
          <a:p>
            <a:pPr marL="380990" indent="-380990" algn="ctr">
              <a:buFont typeface="Arial" panose="020B0604020202020204" pitchFamily="34" charset="0"/>
              <a:buChar char="•"/>
              <a:defRPr/>
            </a:pPr>
            <a:endParaRPr lang="fr-FR" sz="22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  <a:p>
            <a:pPr algn="just">
              <a:defRPr/>
            </a:pPr>
            <a:endParaRPr lang="fr-FR" sz="2667" dirty="0">
              <a:latin typeface="IBM Plex Sans" panose="020B0503050000000000" pitchFamily="34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72819" y="6553421"/>
            <a:ext cx="3024336" cy="1822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3" dirty="0">
                <a:solidFill>
                  <a:schemeClr val="bg1"/>
                </a:solidFill>
              </a:rPr>
              <a:t>Source:  https://techcrunch.com/wp-content/uploads/2017/07/donotpay-ios.jpg?w=1390&amp;crop=1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0077" y="6654193"/>
            <a:ext cx="63040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dirty="0">
                <a:solidFill>
                  <a:schemeClr val="tx1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676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5.4|9.5|14|17.6|1.4|1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902</Words>
  <Application>Microsoft Office PowerPoint</Application>
  <PresentationFormat>Grand écran</PresentationFormat>
  <Paragraphs>183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Gulim</vt:lpstr>
      <vt:lpstr>Arial</vt:lpstr>
      <vt:lpstr>Calibri</vt:lpstr>
      <vt:lpstr>Calibri Light</vt:lpstr>
      <vt:lpstr>Helvetica</vt:lpstr>
      <vt:lpstr>Helvetica Neue</vt:lpstr>
      <vt:lpstr>IBM Plex Sans</vt:lpstr>
      <vt:lpstr>IBM Plex Sans Regular</vt:lpstr>
      <vt:lpstr>Thème Office</vt:lpstr>
      <vt:lpstr>Présentation PowerPoint</vt:lpstr>
      <vt:lpstr>Artificial Intelligence:  an operational perspective</vt:lpstr>
      <vt:lpstr>Présentation PowerPoint</vt:lpstr>
      <vt:lpstr>Présentation PowerPoint</vt:lpstr>
      <vt:lpstr>Where are we with AI? </vt:lpstr>
      <vt:lpstr>2. Where are we with AI today?</vt:lpstr>
      <vt:lpstr>Présentation PowerPoint</vt:lpstr>
      <vt:lpstr>3. Use Cases for Lawyers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CIMON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72</cp:revision>
  <dcterms:created xsi:type="dcterms:W3CDTF">2018-04-20T10:45:39Z</dcterms:created>
  <dcterms:modified xsi:type="dcterms:W3CDTF">2018-06-04T09:45:20Z</dcterms:modified>
</cp:coreProperties>
</file>